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327" r:id="rId3"/>
    <p:sldId id="323" r:id="rId4"/>
    <p:sldId id="324" r:id="rId5"/>
    <p:sldId id="300" r:id="rId6"/>
    <p:sldId id="302" r:id="rId7"/>
    <p:sldId id="316" r:id="rId8"/>
    <p:sldId id="265" r:id="rId9"/>
    <p:sldId id="267" r:id="rId10"/>
    <p:sldId id="296" r:id="rId11"/>
    <p:sldId id="304" r:id="rId12"/>
    <p:sldId id="306" r:id="rId13"/>
    <p:sldId id="275" r:id="rId14"/>
    <p:sldId id="329" r:id="rId15"/>
    <p:sldId id="336" r:id="rId16"/>
    <p:sldId id="337" r:id="rId17"/>
    <p:sldId id="338" r:id="rId18"/>
    <p:sldId id="339" r:id="rId19"/>
    <p:sldId id="340" r:id="rId20"/>
    <p:sldId id="335" r:id="rId21"/>
    <p:sldId id="321" r:id="rId22"/>
    <p:sldId id="322" r:id="rId23"/>
    <p:sldId id="315" r:id="rId24"/>
    <p:sldId id="294" r:id="rId25"/>
    <p:sldId id="320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FF30E-46E7-43B5-A951-F28687BF7744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7967-3A33-42C1-85AD-6268F2E83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24E9-9A31-4E6A-BF1A-1EC93B1031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76F5-0AE1-4674-A5ED-73DC2233EC4E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11E9-0AA9-4418-B412-EE409DAEF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63128_dat_troi_que_em_tam_hon_em__tvan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63128_dat_troi_que_em_tam_hon_em__tvan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63128_dat_troi_que_em_tam_hon_em__tvan.mp4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63128_dat_troi_que_em_tam_hon_em__tvan.mp4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hyperlink" Target="63128_dat_troi_que_em_tam_hon_em__tvan.mp4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24.gif"/><Relationship Id="rId12" Type="http://schemas.openxmlformats.org/officeDocument/2006/relationships/image" Target="../media/image29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8.gif"/><Relationship Id="rId5" Type="http://schemas.openxmlformats.org/officeDocument/2006/relationships/tags" Target="../tags/tag5.xml"/><Relationship Id="rId10" Type="http://schemas.openxmlformats.org/officeDocument/2006/relationships/image" Target="../media/image27.wmf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nhac%20vui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985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vi-VN" sz="2400">
              <a:latin typeface="Times New Roman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-304800" y="685800"/>
            <a:ext cx="960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CHÀO MỪNG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381029" y="1752600"/>
            <a:ext cx="8262937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CÁC THẦY CÔ GIÁO ĐẾN DỰ GIỜ LỚP 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9C</a:t>
            </a:r>
            <a:endParaRPr lang="en-US" sz="3200" b="1" kern="10" dirty="0">
              <a:ln w="952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066800" y="31242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9445" y="4071942"/>
            <a:ext cx="2148835" cy="23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54401">
            <a:off x="228600" y="152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hlinkClick r:id="rId4" action="ppaction://hlinkfile"/>
          </p:cNvPr>
          <p:cNvSpPr/>
          <p:nvPr/>
        </p:nvSpPr>
        <p:spPr>
          <a:xfrm>
            <a:off x="8489157" y="6372224"/>
            <a:ext cx="369123" cy="40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4876800"/>
            <a:ext cx="60486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GV: </a:t>
            </a:r>
            <a:r>
              <a:rPr lang="en-US" sz="4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Nguyễn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Thị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Thanh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Thúy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Trường</a:t>
            </a:r>
            <a:r>
              <a:rPr lang="en-US" sz="4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THCS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Long </a:t>
            </a:r>
            <a:r>
              <a:rPr lang="en-US" sz="4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Biên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  <p:bldP spid="6656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1"/>
          <p:cNvSpPr>
            <a:spLocks noChangeArrowheads="1"/>
          </p:cNvSpPr>
          <p:nvPr/>
        </p:nvSpPr>
        <p:spPr bwMode="auto">
          <a:xfrm>
            <a:off x="1571604" y="1857364"/>
            <a:ext cx="4572032" cy="433387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Times New Roman" pitchFamily="18" charset="0"/>
              </a:rPr>
              <a:t>HOẠT ĐỘNG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</a:rPr>
              <a:t>CÁ NHÂN</a:t>
            </a:r>
            <a:endParaRPr lang="en-US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00010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57224" y="1433140"/>
            <a:ext cx="7476504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4348" y="164305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ax +by = c,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812" y="2428868"/>
            <a:ext cx="942982" cy="428628"/>
          </a:xfrm>
          <a:prstGeom prst="rect">
            <a:avLst/>
          </a:prstGeom>
          <a:noFill/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425465"/>
            <a:ext cx="857256" cy="408217"/>
          </a:xfrm>
          <a:prstGeom prst="rect">
            <a:avLst/>
          </a:prstGeom>
          <a:noFill/>
        </p:spPr>
      </p:pic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464587"/>
            <a:ext cx="785818" cy="39290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642910" y="1643050"/>
            <a:ext cx="7786742" cy="185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928662" y="1600200"/>
            <a:ext cx="7572428" cy="2305047"/>
          </a:xfrm>
          <a:prstGeom prst="cloudCallout">
            <a:avLst>
              <a:gd name="adj1" fmla="val -21065"/>
              <a:gd name="adj2" fmla="val 3840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en-US" altLang="en-US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= c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20" grpId="0"/>
      <p:bldP spid="31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9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2910" y="1169243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357819" y="4071545"/>
            <a:ext cx="414340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282" y="2083536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=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3x +2y = 12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VT = 3.2 + 2.3 = 6 + 6 = 12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VP = 12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VT = VP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6314" y="2143116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=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5x - 4y = 4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VT = 5.2 - 4.3 = 10 - 12 = - 2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VP = 4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VT   VP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4357694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(2;3)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3x + 2y = 12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562" y="4485039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(2;3)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5x - 4y = 4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6x + y = 40 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)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7" name="Group 110"/>
          <p:cNvGraphicFramePr>
            <a:graphicFrameLocks noGrp="1"/>
          </p:cNvGraphicFramePr>
          <p:nvPr/>
        </p:nvGraphicFramePr>
        <p:xfrm>
          <a:off x="1362035" y="1428736"/>
          <a:ext cx="4916616" cy="928694"/>
        </p:xfrm>
        <a:graphic>
          <a:graphicData uri="http://schemas.openxmlformats.org/drawingml/2006/table">
            <a:tbl>
              <a:tblPr/>
              <a:tblGrid>
                <a:gridCol w="786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5310" y="100010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57174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(6; 4)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321468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617637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en-US" altLang="en-US" sz="28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488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671993" y="684444"/>
            <a:ext cx="3312368" cy="2666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8705479" y="6463467"/>
            <a:ext cx="27003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5446430" y="726302"/>
            <a:ext cx="3312368" cy="2666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671993" y="3346242"/>
            <a:ext cx="3312368" cy="2666694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5412588" y="3392996"/>
            <a:ext cx="3312368" cy="2666694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3653926" y="657340"/>
            <a:ext cx="2145995" cy="54023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955675" y="581025"/>
            <a:ext cx="7432675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Trong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các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cặp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sô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́ (x; y)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sau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cặp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sô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́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nào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là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nghiệm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của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phương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dirty="0" err="1">
                <a:ea typeface="Arial Unicode MS" pitchFamily="34" charset="-128"/>
                <a:cs typeface="Arial Unicode MS" pitchFamily="34" charset="-128"/>
              </a:rPr>
              <a:t>trình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2x 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+ 5y = </a:t>
            </a: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7</a:t>
            </a: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52600" y="1871663"/>
            <a:ext cx="447516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(2 </a:t>
            </a:r>
            <a:r>
              <a:rPr lang="en-US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1) 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771650" y="2814638"/>
            <a:ext cx="445611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(-1 </a:t>
            </a:r>
            <a:r>
              <a:rPr lang="en-US" sz="2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en-US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 </a:t>
            </a:r>
            <a:r>
              <a:rPr lang="en-US" sz="2400" b="1" dirty="0" smtClean="0">
                <a:solidFill>
                  <a:srgbClr val="00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2400" b="1" dirty="0">
              <a:solidFill>
                <a:srgbClr val="00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63713" y="3729038"/>
            <a:ext cx="4464050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 </a:t>
            </a:r>
            <a:r>
              <a:rPr lang="en-US" sz="2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en-US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  </a:t>
            </a:r>
            <a:endParaRPr lang="en-US" sz="2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62125" y="4691063"/>
            <a:ext cx="4465638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(0 ; </a:t>
            </a:r>
            <a:r>
              <a:rPr lang="en-US" altLang="en-US" sz="2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en-US" sz="2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53200" y="1930400"/>
            <a:ext cx="6953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</a:t>
            </a:r>
            <a:endParaRPr lang="en-US" altLang="en-US" sz="24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81775" y="2874963"/>
            <a:ext cx="6572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</a:t>
            </a:r>
            <a:endParaRPr lang="en-US" altLang="en-US" sz="24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581775" y="3789363"/>
            <a:ext cx="10144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Đúng</a:t>
            </a:r>
            <a:endParaRPr lang="en-US" altLang="en-US" sz="2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38925" y="4751388"/>
            <a:ext cx="812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</a:t>
            </a:r>
            <a:endParaRPr lang="en-US" altLang="en-US" sz="24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Action Button: Beginning 1">
            <a:hlinkClick r:id="rId2" action="ppaction://hlinksldjump" highlightClick="1"/>
          </p:cNvPr>
          <p:cNvSpPr/>
          <p:nvPr/>
        </p:nvSpPr>
        <p:spPr>
          <a:xfrm>
            <a:off x="8027988" y="6162394"/>
            <a:ext cx="504825" cy="431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75467" y="1812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775467" y="2803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775467" y="3717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784992" y="4708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011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75467" y="581025"/>
            <a:ext cx="761288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–x – y – 1 = 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52600" y="1871663"/>
            <a:ext cx="447516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 = - 1; b = -1; c = 1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71650" y="2814638"/>
            <a:ext cx="445611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 = -1; b = -1; c = -1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52600" y="3717596"/>
            <a:ext cx="4464050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 = -1; b = 1; c = -1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62125" y="4691063"/>
            <a:ext cx="4465638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 = 1; b =1; c = 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53199" y="1930400"/>
            <a:ext cx="8985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81775" y="2874963"/>
            <a:ext cx="8699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581775" y="3789363"/>
            <a:ext cx="10144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38925" y="4751388"/>
            <a:ext cx="812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5467" y="1812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775467" y="2803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775467" y="3717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784992" y="4708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Action Button: Beginning 19">
            <a:hlinkClick r:id="rId2" action="ppaction://hlinksldjump" highlightClick="1"/>
          </p:cNvPr>
          <p:cNvSpPr/>
          <p:nvPr/>
        </p:nvSpPr>
        <p:spPr>
          <a:xfrm>
            <a:off x="8135937" y="6185543"/>
            <a:ext cx="504825" cy="431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83569" y="581025"/>
            <a:ext cx="7992888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(2;1)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52600" y="1871663"/>
            <a:ext cx="447516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2x – y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71650" y="2814638"/>
            <a:ext cx="445611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+ 5y = -3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52600" y="3717596"/>
            <a:ext cx="4464050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1 – 3y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62125" y="4691063"/>
            <a:ext cx="4465638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2x + 3y = 7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53199" y="1930400"/>
            <a:ext cx="8985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81775" y="2874963"/>
            <a:ext cx="8699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581775" y="3789363"/>
            <a:ext cx="10144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38924" y="4751388"/>
            <a:ext cx="95726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5467" y="1812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775467" y="2803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775467" y="3717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784992" y="4708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Action Button: Beginning 19">
            <a:hlinkClick r:id="rId2" action="ppaction://hlinksldjump" highlightClick="1"/>
          </p:cNvPr>
          <p:cNvSpPr/>
          <p:nvPr/>
        </p:nvSpPr>
        <p:spPr>
          <a:xfrm>
            <a:off x="8055639" y="6165850"/>
            <a:ext cx="504825" cy="431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83569" y="581025"/>
            <a:ext cx="7992888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+ 2y =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52600" y="1871663"/>
            <a:ext cx="447516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(1;1)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71650" y="2814638"/>
            <a:ext cx="445611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(-2; -1)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52600" y="3717596"/>
            <a:ext cx="4464050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(-3; 3)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62125" y="4691063"/>
            <a:ext cx="4465638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(-1;2)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53199" y="1930400"/>
            <a:ext cx="8985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81775" y="2874963"/>
            <a:ext cx="8699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581775" y="3789363"/>
            <a:ext cx="10144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38924" y="4751388"/>
            <a:ext cx="95726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5467" y="1812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775467" y="2803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775467" y="3717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784992" y="4708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Action Button: Beginning 19">
            <a:hlinkClick r:id="rId2" action="ppaction://hlinksldjump" highlightClick="1"/>
          </p:cNvPr>
          <p:cNvSpPr/>
          <p:nvPr/>
        </p:nvSpPr>
        <p:spPr>
          <a:xfrm>
            <a:off x="8047916" y="6231842"/>
            <a:ext cx="504825" cy="431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75467" y="581025"/>
            <a:ext cx="7612883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-2x 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=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(2m ; -1)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52600" y="1871663"/>
            <a:ext cx="447516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 = - 2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71650" y="2814638"/>
            <a:ext cx="4456113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 = 2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52600" y="3717596"/>
            <a:ext cx="4464050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 = 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62125" y="4691063"/>
            <a:ext cx="4465638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 = -1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53199" y="1930400"/>
            <a:ext cx="8985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81775" y="2874963"/>
            <a:ext cx="8699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581775" y="3789363"/>
            <a:ext cx="10144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38925" y="4751388"/>
            <a:ext cx="812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Sai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5467" y="1812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775467" y="2803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775467" y="37175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784992" y="4708196"/>
            <a:ext cx="609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Action Button: Beginning 19">
            <a:hlinkClick r:id="rId2" action="ppaction://hlinksldjump" highlightClick="1"/>
          </p:cNvPr>
          <p:cNvSpPr/>
          <p:nvPr/>
        </p:nvSpPr>
        <p:spPr>
          <a:xfrm>
            <a:off x="8067213" y="6173968"/>
            <a:ext cx="504825" cy="431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CHƯƠNG III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 HAI PHƯƠNG TRÌNH BẬC NHẤT HAI ẨN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1462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 TRÌNH BẬC NHẤT HAI ẨN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8" y="4629171"/>
            <a:ext cx="23622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88057"/>
              </p:ext>
            </p:extLst>
          </p:nvPr>
        </p:nvGraphicFramePr>
        <p:xfrm>
          <a:off x="755580" y="6021288"/>
          <a:ext cx="7848862" cy="5964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560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06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9649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Ờ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40345" y="60119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ˀ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10800000" flipV="1">
            <a:off x="755576" y="404664"/>
            <a:ext cx="7632848" cy="34477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Dập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dìu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cánh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hạc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Tiễn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dời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đô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rô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007" y="3733800"/>
            <a:ext cx="8998879" cy="2811363"/>
            <a:chOff x="121007" y="3733800"/>
            <a:chExt cx="8998879" cy="2811363"/>
          </a:xfrm>
        </p:grpSpPr>
        <p:pic>
          <p:nvPicPr>
            <p:cNvPr id="135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07" y="3733800"/>
              <a:ext cx="4464496" cy="2789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406" y="3755985"/>
              <a:ext cx="4320480" cy="2789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2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4" y="543543"/>
            <a:ext cx="8545642" cy="6002369"/>
            <a:chOff x="107503" y="692695"/>
            <a:chExt cx="8545642" cy="6002369"/>
          </a:xfrm>
        </p:grpSpPr>
        <p:pic>
          <p:nvPicPr>
            <p:cNvPr id="136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692695"/>
              <a:ext cx="4104457" cy="307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5" y="692695"/>
              <a:ext cx="4225160" cy="307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942331"/>
              <a:ext cx="4104456" cy="2752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1" y="3942332"/>
              <a:ext cx="4153154" cy="2752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own Arrow 1">
            <a:hlinkClick r:id="rId6" action="ppaction://hlinkfile"/>
          </p:cNvPr>
          <p:cNvSpPr/>
          <p:nvPr/>
        </p:nvSpPr>
        <p:spPr>
          <a:xfrm>
            <a:off x="8748464" y="6381328"/>
            <a:ext cx="395536" cy="31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59" name="Group 67"/>
          <p:cNvGraphicFramePr>
            <a:graphicFrameLocks noGrp="1"/>
          </p:cNvGraphicFramePr>
          <p:nvPr/>
        </p:nvGraphicFramePr>
        <p:xfrm>
          <a:off x="228600" y="152400"/>
          <a:ext cx="8712199" cy="6369349"/>
        </p:xfrm>
        <a:graphic>
          <a:graphicData uri="http://schemas.openxmlformats.org/drawingml/2006/table">
            <a:tbl>
              <a:tblPr/>
              <a:tblGrid>
                <a:gridCol w="194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6221" name="Rectangle 29"/>
          <p:cNvSpPr>
            <a:spLocks noChangeArrowheads="1"/>
          </p:cNvSpPr>
          <p:nvPr/>
        </p:nvSpPr>
        <p:spPr bwMode="auto">
          <a:xfrm>
            <a:off x="5724525" y="304800"/>
            <a:ext cx="2951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PT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755650" y="1901825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TQ</a:t>
            </a:r>
          </a:p>
          <a:p>
            <a:endParaRPr lang="en-US" altLang="en-US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24" name="Rectangle 32"/>
          <p:cNvSpPr>
            <a:spLocks noChangeArrowheads="1"/>
          </p:cNvSpPr>
          <p:nvPr/>
        </p:nvSpPr>
        <p:spPr bwMode="auto">
          <a:xfrm>
            <a:off x="611188" y="4114800"/>
            <a:ext cx="126989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trúc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26" name="Rectangle 34"/>
          <p:cNvSpPr>
            <a:spLocks noChangeArrowheads="1"/>
          </p:cNvSpPr>
          <p:nvPr/>
        </p:nvSpPr>
        <p:spPr bwMode="auto">
          <a:xfrm>
            <a:off x="5526088" y="1219200"/>
            <a:ext cx="36179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= c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(a, b, c là số cho trước; a ≠ 0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 ≠ 0)</a:t>
            </a:r>
          </a:p>
        </p:txBody>
      </p:sp>
      <p:sp>
        <p:nvSpPr>
          <p:cNvPr id="136227" name="Rectangle 35"/>
          <p:cNvSpPr>
            <a:spLocks noChangeArrowheads="1"/>
          </p:cNvSpPr>
          <p:nvPr/>
        </p:nvSpPr>
        <p:spPr bwMode="auto">
          <a:xfrm>
            <a:off x="2268538" y="1219200"/>
            <a:ext cx="33845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+ b = 0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(a, b là số cho trước; 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a ≠ 0)</a:t>
            </a:r>
            <a:endParaRPr lang="en-US" altLang="en-US" sz="2800" dirty="0">
              <a:solidFill>
                <a:srgbClr val="800000"/>
              </a:solidFill>
              <a:latin typeface=".VnTime" pitchFamily="34" charset="0"/>
            </a:endParaRPr>
          </a:p>
        </p:txBody>
      </p:sp>
      <p:sp>
        <p:nvSpPr>
          <p:cNvPr id="136230" name="Rectangle 38"/>
          <p:cNvSpPr>
            <a:spLocks noChangeArrowheads="1"/>
          </p:cNvSpPr>
          <p:nvPr/>
        </p:nvSpPr>
        <p:spPr bwMode="auto">
          <a:xfrm>
            <a:off x="3132138" y="4343400"/>
            <a:ext cx="1281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31" name="Rectangle 39"/>
          <p:cNvSpPr>
            <a:spLocks noChangeArrowheads="1"/>
          </p:cNvSpPr>
          <p:nvPr/>
        </p:nvSpPr>
        <p:spPr bwMode="auto">
          <a:xfrm>
            <a:off x="6011863" y="4191000"/>
            <a:ext cx="22060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x;y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Text Box 40"/>
          <p:cNvSpPr txBox="1">
            <a:spLocks noChangeArrowheads="1"/>
          </p:cNvSpPr>
          <p:nvPr/>
        </p:nvSpPr>
        <p:spPr bwMode="auto">
          <a:xfrm>
            <a:off x="6300788" y="5934075"/>
            <a:ext cx="1749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b="1">
              <a:solidFill>
                <a:srgbClr val="800000"/>
              </a:solidFill>
              <a:latin typeface=".VnTime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2543175" y="304800"/>
            <a:ext cx="298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PT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16238" y="1219200"/>
            <a:ext cx="2090737" cy="5476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0463" y="1219200"/>
            <a:ext cx="2092325" cy="603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27325" y="4038600"/>
            <a:ext cx="2279650" cy="1108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29322" y="4038600"/>
            <a:ext cx="2279650" cy="1108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1" grpId="0"/>
      <p:bldP spid="136222" grpId="0"/>
      <p:bldP spid="136224" grpId="0"/>
      <p:bldP spid="136226" grpId="0"/>
      <p:bldP spid="136227" grpId="0"/>
      <p:bldP spid="136230" grpId="0"/>
      <p:bldP spid="136231" grpId="0"/>
      <p:bldP spid="21" grpId="0"/>
      <p:bldP spid="3" grpId="0" animBg="1"/>
      <p:bldP spid="23" grpId="0" animBg="1"/>
      <p:bldP spid="2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en-US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1 PT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BKDIC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990" y="4714884"/>
            <a:ext cx="2409828" cy="1087127"/>
          </a:xfrm>
          <a:prstGeom prst="rect">
            <a:avLst/>
          </a:prstGeom>
          <a:noFill/>
        </p:spPr>
      </p:pic>
      <p:sp>
        <p:nvSpPr>
          <p:cNvPr id="4" name="Down Arrow 3">
            <a:hlinkClick r:id="rId3" action="ppaction://hlinkfile"/>
          </p:cNvPr>
          <p:cNvSpPr/>
          <p:nvPr/>
        </p:nvSpPr>
        <p:spPr>
          <a:xfrm>
            <a:off x="8748464" y="6381328"/>
            <a:ext cx="395536" cy="31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23838" y="3933825"/>
            <a:ext cx="3052762" cy="11064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b="1" smtClean="0"/>
              <a:t>Diofantus xứ Alexandria</a:t>
            </a:r>
            <a:r>
              <a:rPr lang="en-US" altLang="en-US" sz="2200" smtClean="0"/>
              <a:t> </a:t>
            </a:r>
          </a:p>
          <a:p>
            <a:pPr algn="ctr" eaLnBrk="1" hangingPunct="1">
              <a:defRPr/>
            </a:pPr>
            <a:r>
              <a:rPr lang="en-US" altLang="en-US" sz="2200" smtClean="0"/>
              <a:t>khoảng năm 250</a:t>
            </a:r>
            <a:endParaRPr lang="en-US" altLang="en-US" sz="220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549275"/>
            <a:ext cx="2906712" cy="336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88913"/>
            <a:ext cx="51847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050925"/>
            <a:ext cx="55086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708275"/>
            <a:ext cx="56388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5050" y="5472113"/>
            <a:ext cx="70659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1628776"/>
            <a:ext cx="57102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>
            <a:hlinkClick r:id="rId8" action="ppaction://hlinkfile"/>
          </p:cNvPr>
          <p:cNvSpPr/>
          <p:nvPr/>
        </p:nvSpPr>
        <p:spPr>
          <a:xfrm>
            <a:off x="8748713" y="6496465"/>
            <a:ext cx="395536" cy="31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0"/>
            <a:ext cx="990600" cy="1295400"/>
            <a:chOff x="144" y="0"/>
            <a:chExt cx="1248" cy="1056"/>
          </a:xfrm>
        </p:grpSpPr>
        <p:pic>
          <p:nvPicPr>
            <p:cNvPr id="3085" name="Picture 5" descr="BOOKANI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" y="349"/>
              <a:ext cx="1248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6" descr="TORCH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" y="0"/>
              <a:ext cx="986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7" descr="BD21325_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219200" y="6400800"/>
            <a:ext cx="69342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FIREWRK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33400" y="5257800"/>
            <a:ext cx="14509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003[1]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324225" y="1981200"/>
            <a:ext cx="2543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772400" y="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>
            <a:hlinkClick r:id="rId13" action="ppaction://hlinkfile"/>
          </p:cNvPr>
          <p:cNvSpPr/>
          <p:nvPr/>
        </p:nvSpPr>
        <p:spPr>
          <a:xfrm>
            <a:off x="8689592" y="6381328"/>
            <a:ext cx="395536" cy="31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5720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đồng.Mẹ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80 000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 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12 000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2 000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80 000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?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3767078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),(x, 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 N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*)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x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:  12000x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: 2000y  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80 000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12 000x + 2000 y = 80 000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hay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6x + y = 40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    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642919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6x + y = 40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40 – 6x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110"/>
          <p:cNvGraphicFramePr>
            <a:graphicFrameLocks noGrp="1"/>
          </p:cNvGraphicFramePr>
          <p:nvPr/>
        </p:nvGraphicFramePr>
        <p:xfrm>
          <a:off x="785786" y="2500306"/>
          <a:ext cx="5572162" cy="928694"/>
        </p:xfrm>
        <a:graphic>
          <a:graphicData uri="http://schemas.openxmlformats.org/drawingml/2006/table">
            <a:tbl>
              <a:tblPr/>
              <a:tblGrid>
                <a:gridCol w="89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4282" y="185736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7161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6x + y = 40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38200" y="1428736"/>
            <a:ext cx="7696200" cy="215266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6x + y = 40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6" grpId="0"/>
      <p:bldP spid="6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857224" y="1357298"/>
            <a:ext cx="7476504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ax + by = c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/>
              </a:rPr>
              <a:t> 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/>
              </a:rPr>
              <a:t> b  0)</a:t>
            </a:r>
            <a:endParaRPr lang="en-US" sz="2400" b="1" dirty="0"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285984" y="3857628"/>
            <a:ext cx="2500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-2x 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5y =  3</a:t>
            </a:r>
            <a:endParaRPr 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461292" y="4324657"/>
            <a:ext cx="1539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0x -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3y 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8662" y="3214686"/>
            <a:ext cx="5478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71354" y="4286256"/>
            <a:ext cx="2760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(a = 0; b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-3;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286248" y="3857628"/>
            <a:ext cx="2760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(a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-2;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5;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309808" y="4857760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2x 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+ 0y = 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357686" y="4857760"/>
            <a:ext cx="28889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(a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 b = 0; c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0,2)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142976" y="1638296"/>
            <a:ext cx="7183764" cy="1219200"/>
          </a:xfrm>
          <a:prstGeom prst="roundRect">
            <a:avLst>
              <a:gd name="adj" fmla="val 27039"/>
            </a:avLst>
          </a:prstGeom>
          <a:ln>
            <a:solidFill>
              <a:schemeClr val="tx2">
                <a:alpha val="89000"/>
              </a:schemeClr>
            </a:solidFill>
          </a:ln>
          <a:scene3d>
            <a:camera prst="orthographicFront"/>
            <a:lightRig rig="threePt" dir="t"/>
          </a:scene3d>
          <a:sp3d>
            <a:bevelB w="0"/>
          </a:sp3d>
        </p:spPr>
        <p:txBody>
          <a:bodyPr rot="0" spcFirstLastPara="0" vertOverflow="overflow" horzOverflow="overflow" vert="horz" wrap="none" lIns="91440" tIns="45720" rIns="91440" bIns="45720" numCol="1" spcCol="0" rtlCol="0" fromWordArt="1" anchor="ctr" anchorCtr="0" forceAA="0" compatLnSpc="1">
            <a:prstTxWarp prst="textInflate">
              <a:avLst>
                <a:gd name="adj" fmla="val 7669"/>
              </a:avLst>
            </a:prstTxWarp>
            <a:noAutofit/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0034" y="571480"/>
            <a:ext cx="722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968531"/>
              </p:ext>
            </p:extLst>
          </p:nvPr>
        </p:nvGraphicFramePr>
        <p:xfrm>
          <a:off x="0" y="5662612"/>
          <a:ext cx="1094924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2612"/>
                        <a:ext cx="1094924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405579"/>
              </p:ext>
            </p:extLst>
          </p:nvPr>
        </p:nvGraphicFramePr>
        <p:xfrm>
          <a:off x="8041663" y="5662612"/>
          <a:ext cx="1094924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1" name="Clip" r:id="rId5" imgW="1999793" imgH="1831543" progId="">
                  <p:embed/>
                </p:oleObj>
              </mc:Choice>
              <mc:Fallback>
                <p:oleObj name="Clip" r:id="rId5" imgW="1999793" imgH="1831543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663" y="5662612"/>
                        <a:ext cx="1094924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0034" y="2857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HOẠT ĐỘNG HÌNH THÀNH KIẾN THỨC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07154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2131605" y="3786190"/>
            <a:ext cx="583007" cy="612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2143108" y="2643182"/>
            <a:ext cx="571504" cy="612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2098961" y="4357694"/>
            <a:ext cx="2541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.VnTime" pitchFamily="34" charset="0"/>
              </a:rPr>
              <a:t>(4) </a:t>
            </a:r>
            <a:r>
              <a:rPr lang="en-US" sz="2800" b="1" dirty="0" smtClean="0">
                <a:latin typeface=".VnTime" pitchFamily="34" charset="0"/>
              </a:rPr>
              <a:t> 0x  </a:t>
            </a:r>
            <a:r>
              <a:rPr lang="en-US" sz="2800" b="1" dirty="0">
                <a:latin typeface=".VnTime" pitchFamily="34" charset="0"/>
              </a:rPr>
              <a:t>+ 0y = </a:t>
            </a:r>
            <a:r>
              <a:rPr lang="en-US" sz="2800" b="1" dirty="0" smtClean="0">
                <a:latin typeface=".VnTime" pitchFamily="34" charset="0"/>
              </a:rPr>
              <a:t>7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4857752" y="2643182"/>
            <a:ext cx="33575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 = -1;b = 4 ;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-5)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42844" y="1500174"/>
            <a:ext cx="87154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a, b, c?</a:t>
            </a: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2102908" y="2643182"/>
            <a:ext cx="2754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.VnTime" pitchFamily="34" charset="0"/>
              </a:rPr>
              <a:t>(1</a:t>
            </a:r>
            <a:r>
              <a:rPr lang="en-US" sz="2800" b="1" dirty="0" smtClean="0">
                <a:latin typeface=".VnTime" pitchFamily="34" charset="0"/>
              </a:rPr>
              <a:t>)  - 5 = 4y - x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2098961" y="3214686"/>
            <a:ext cx="257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.VnTime" pitchFamily="34" charset="0"/>
              </a:rPr>
              <a:t>(2) </a:t>
            </a:r>
            <a:r>
              <a:rPr lang="en-US" sz="2800" b="1" dirty="0" smtClean="0">
                <a:latin typeface=".VnTime" pitchFamily="34" charset="0"/>
              </a:rPr>
              <a:t> 3x</a:t>
            </a:r>
            <a:r>
              <a:rPr lang="en-US" sz="2800" b="1" baseline="30000" dirty="0" smtClean="0">
                <a:latin typeface=".VnTime" pitchFamily="34" charset="0"/>
              </a:rPr>
              <a:t>2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>
                <a:latin typeface=".VnTime" pitchFamily="34" charset="0"/>
              </a:rPr>
              <a:t>+ y   = </a:t>
            </a:r>
            <a:r>
              <a:rPr lang="en-US" sz="2800" b="1" dirty="0" smtClean="0">
                <a:latin typeface=".VnTime" pitchFamily="34" charset="0"/>
              </a:rPr>
              <a:t>5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2098961" y="3786190"/>
            <a:ext cx="2541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.VnTime" pitchFamily="34" charset="0"/>
              </a:rPr>
              <a:t>(3) </a:t>
            </a:r>
            <a:r>
              <a:rPr lang="en-US" sz="2800" b="1" dirty="0" smtClean="0">
                <a:latin typeface=".VnTime" pitchFamily="34" charset="0"/>
              </a:rPr>
              <a:t> 4x  + 0y </a:t>
            </a:r>
            <a:r>
              <a:rPr lang="en-US" sz="2800" b="1" dirty="0">
                <a:latin typeface=".VnTime" pitchFamily="34" charset="0"/>
              </a:rPr>
              <a:t>= </a:t>
            </a:r>
            <a:r>
              <a:rPr lang="en-US" sz="2800" b="1" dirty="0" smtClean="0">
                <a:latin typeface=".VnTime" pitchFamily="34" charset="0"/>
              </a:rPr>
              <a:t>0</a:t>
            </a:r>
            <a:endParaRPr lang="en-US" sz="2800" b="1" dirty="0">
              <a:latin typeface=".VnTime" pitchFamily="34" charset="0"/>
            </a:endParaRPr>
          </a:p>
        </p:txBody>
      </p:sp>
      <p:pic>
        <p:nvPicPr>
          <p:cNvPr id="27" name="Picture 3" descr="amaryllis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374">
            <a:off x="44877" y="105960"/>
            <a:ext cx="93226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507548"/>
              </p:ext>
            </p:extLst>
          </p:nvPr>
        </p:nvGraphicFramePr>
        <p:xfrm>
          <a:off x="0" y="5662612"/>
          <a:ext cx="1094924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2" name="Clip" r:id="rId4" imgW="1999793" imgH="1831543" progId="">
                  <p:embed/>
                </p:oleObj>
              </mc:Choice>
              <mc:Fallback>
                <p:oleObj name="Clip" r:id="rId4" imgW="1999793" imgH="1831543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2612"/>
                        <a:ext cx="1094924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33564"/>
              </p:ext>
            </p:extLst>
          </p:nvPr>
        </p:nvGraphicFramePr>
        <p:xfrm>
          <a:off x="8039279" y="5662612"/>
          <a:ext cx="1094924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3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279" y="5662612"/>
                        <a:ext cx="1094924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3" descr="amaryllis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374">
            <a:off x="8230896" y="141595"/>
            <a:ext cx="93226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2071670" y="4857760"/>
            <a:ext cx="26404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.VnTime" pitchFamily="34" charset="0"/>
              </a:rPr>
              <a:t>(5) </a:t>
            </a:r>
            <a:r>
              <a:rPr lang="en-US" sz="2800" b="1" dirty="0" smtClean="0">
                <a:latin typeface=".VnTime" pitchFamily="34" charset="0"/>
              </a:rPr>
              <a:t> x  </a:t>
            </a:r>
            <a:r>
              <a:rPr lang="en-US" sz="2800" b="1" dirty="0">
                <a:latin typeface=".VnTime" pitchFamily="34" charset="0"/>
              </a:rPr>
              <a:t>+ </a:t>
            </a:r>
            <a:r>
              <a:rPr lang="en-US" sz="2800" b="1" dirty="0" smtClean="0">
                <a:latin typeface=".VnTime" pitchFamily="34" charset="0"/>
              </a:rPr>
              <a:t>y - z </a:t>
            </a:r>
            <a:r>
              <a:rPr lang="en-US" sz="2800" b="1" dirty="0">
                <a:latin typeface=".VnTime" pitchFamily="34" charset="0"/>
              </a:rPr>
              <a:t>= 4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5010152" y="3763036"/>
            <a:ext cx="33575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 = 4;b = 0 ;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16" grpId="0"/>
      <p:bldP spid="21" grpId="0"/>
      <p:bldP spid="30" grpId="0"/>
      <p:bldP spid="31" grpId="0"/>
      <p:bldP spid="32" grpId="0"/>
      <p:bldP spid="33" grpId="0"/>
      <p:bldP spid="47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21442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714488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z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649" y="3243204"/>
            <a:ext cx="75915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xem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nào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hơn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4243336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file"/>
          </p:cNvPr>
          <p:cNvSpPr/>
          <p:nvPr/>
        </p:nvSpPr>
        <p:spPr>
          <a:xfrm>
            <a:off x="8510342" y="6303983"/>
            <a:ext cx="39025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7" grpId="1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5786" y="92867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228671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ax +by = c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2910" y="1428736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=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3x + 2y = 12          ;          5x – 4y =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108315" y="5249875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282" y="3643314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=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3x +2y = 12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VT = 3.2 + 2.3 = 6 + 6 = 12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VP = 12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VT = VP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6314" y="3643314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=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5x - 4y = 4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VT = 5.2 - 4.3 = 10 - 12 = - 2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VP = 4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VT   VP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5526961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(2;3)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3x + 2y = 12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3372" y="314324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4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Giai Tri\giai tri\Ca nhac\01 Lien Khuc Tuan Vu 1.mp3"/>
  <p:tag name="PPSNARRATION" val="1,955105072,C:\Users\Le Quoc Huy\Desktop\Huy tai lieu\Công thức nghiệm thu gọ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1B3652F-793F-480E-9B7F-CC509CDB39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C00A286-8235-4094-AB65-5D2794F95A3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3A3C6C-1BCE-4AD1-AA4E-6150A23B94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9917DC-3EDF-4845-B0AF-30B5A52E550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1550</Words>
  <Application>Microsoft Office PowerPoint</Application>
  <PresentationFormat>On-screen Show (4:3)</PresentationFormat>
  <Paragraphs>252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.VnAristote</vt:lpstr>
      <vt:lpstr>.VnBodoniH</vt:lpstr>
      <vt:lpstr>.VnTime</vt:lpstr>
      <vt:lpstr>Arial</vt:lpstr>
      <vt:lpstr>Arial Unicode MS</vt:lpstr>
      <vt:lpstr>Calibri</vt:lpstr>
      <vt:lpstr>Symbol</vt:lpstr>
      <vt:lpstr>Times New Roman</vt:lpstr>
      <vt:lpstr>Office Theme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701</cp:revision>
  <dcterms:created xsi:type="dcterms:W3CDTF">2018-10-10T14:45:46Z</dcterms:created>
  <dcterms:modified xsi:type="dcterms:W3CDTF">2019-03-31T15:26:58Z</dcterms:modified>
</cp:coreProperties>
</file>